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74"/>
    <p:restoredTop sz="94660"/>
  </p:normalViewPr>
  <p:slideViewPr>
    <p:cSldViewPr snapToGrid="0">
      <p:cViewPr varScale="1">
        <p:scale>
          <a:sx n="100" d="100"/>
          <a:sy n="100" d="100"/>
        </p:scale>
        <p:origin x="590" y="58"/>
      </p:cViewPr>
      <p:guideLst>
        <p:guide orient="horz" pos="2155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Sunday, March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Sunday, March 12,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Sunday, March 12,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Sunday, March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Sunday, March 12,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7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Sunday, March 12,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4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Sunday, March 12,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9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Sunday, March 12,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Sunday, March 12,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1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Sunday, March 12,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Sunday, March 12,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913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March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1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461">
          <p15:clr>
            <a:srgbClr val="F26B43"/>
          </p15:clr>
        </p15:guide>
        <p15:guide id="24" pos="1209">
          <p15:clr>
            <a:srgbClr val="F26B43"/>
          </p15:clr>
        </p15:guide>
        <p15:guide id="25" pos="1663">
          <p15:clr>
            <a:srgbClr val="F26B43"/>
          </p15:clr>
        </p15:guide>
        <p15:guide id="26" pos="2865">
          <p15:clr>
            <a:srgbClr val="F26B43"/>
          </p15:clr>
        </p15:guide>
        <p15:guide id="27" pos="4067">
          <p15:clr>
            <a:srgbClr val="F26B43"/>
          </p15:clr>
        </p15:guide>
        <p15:guide id="28" pos="4815">
          <p15:clr>
            <a:srgbClr val="F26B43"/>
          </p15:clr>
        </p15:guide>
        <p15:guide id="29" pos="5269">
          <p15:clr>
            <a:srgbClr val="F26B43"/>
          </p15:clr>
        </p15:guide>
        <p15:guide id="30" pos="6017">
          <p15:clr>
            <a:srgbClr val="F26B43"/>
          </p15:clr>
        </p15:guide>
        <p15:guide id="31" pos="6471">
          <p15:clr>
            <a:srgbClr val="F26B43"/>
          </p15:clr>
        </p15:guide>
        <p15:guide id="32" pos="7219">
          <p15:clr>
            <a:srgbClr val="F26B43"/>
          </p15:clr>
        </p15:guide>
        <p15:guide id="33" orient="horz" pos="459">
          <p15:clr>
            <a:srgbClr val="F26B43"/>
          </p15:clr>
        </p15:guide>
        <p15:guide id="35" orient="horz" pos="1661">
          <p15:clr>
            <a:srgbClr val="F26B43"/>
          </p15:clr>
        </p15:guide>
        <p15:guide id="36" orient="horz" pos="2432">
          <p15:clr>
            <a:srgbClr val="F26B43"/>
          </p15:clr>
        </p15:guide>
        <p15:guide id="37" orient="horz" pos="2886">
          <p15:clr>
            <a:srgbClr val="F26B43"/>
          </p15:clr>
        </p15:guide>
        <p15:guide id="38" orient="horz" pos="3634">
          <p15:clr>
            <a:srgbClr val="F26B43"/>
          </p15:clr>
        </p15:guide>
        <p15:guide id="39" pos="3840">
          <p15:clr>
            <a:srgbClr val="5ACBF0"/>
          </p15:clr>
        </p15:guide>
        <p15:guide id="40" pos="2411">
          <p15:clr>
            <a:srgbClr val="F26B43"/>
          </p15:clr>
        </p15:guide>
        <p15:guide id="41" pos="3613">
          <p15:clr>
            <a:srgbClr val="F26B43"/>
          </p15:clr>
        </p15:guide>
        <p15:guide id="42" orient="horz" pos="1207">
          <p15:clr>
            <a:srgbClr val="F26B43"/>
          </p15:clr>
        </p15:guide>
        <p15:guide id="43" orient="horz" pos="2047">
          <p15:clr>
            <a:srgbClr val="5ACBF0"/>
          </p15:clr>
        </p15:guide>
        <p15:guide id="44" orient="horz" pos="3861">
          <p15:clr>
            <a:srgbClr val="5ACBF0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gif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Relationship Id="rId4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098395" y="807720"/>
            <a:ext cx="7995209" cy="161163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청년취업아카데미</a:t>
            </a:r>
            <a:br>
              <a:rPr lang="ko-KR" altLang="en-US"/>
            </a:br>
            <a:r>
              <a:rPr lang="ko-KR" altLang="en-US" sz="4500"/>
              <a:t>엔터테인먼트 기업 인재상</a:t>
            </a:r>
            <a:endParaRPr lang="ko-KR" altLang="en-US" sz="45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40013" y="5972140"/>
            <a:ext cx="6911974" cy="632232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김진석 </a:t>
            </a:r>
            <a:r>
              <a:rPr lang="en-US" altLang="ko-KR"/>
              <a:t>(</a:t>
            </a:r>
            <a:r>
              <a:rPr lang="ko-KR" altLang="en-US"/>
              <a:t>가온클래식 대표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57638" y="2779394"/>
            <a:ext cx="4276724" cy="2993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1837" y="2055825"/>
            <a:ext cx="11080750" cy="34274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 sz="3000"/>
              <a:t>포트폴리오 및 이력서 준비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/>
              <a:t>    언어 능력: 영어 (TOEIC, OPIC, 해외 경험), 일본어, 중국어 등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자격증: 마케팅·데이터 분석 관련 자격증 (예: 구글 애널리틱스, SNS 마케팅 등)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577138" y="512491"/>
            <a:ext cx="3762374" cy="160015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 </a:t>
            </a:r>
            <a:r>
              <a:rPr lang="en-US" altLang="ko-KR"/>
              <a:t>(</a:t>
            </a:r>
            <a:r>
              <a:rPr lang="ko-KR" altLang="en-US"/>
              <a:t>예</a:t>
            </a:r>
            <a:r>
              <a:rPr lang="en-US" altLang="ko-KR"/>
              <a:t>:</a:t>
            </a:r>
            <a:r>
              <a:rPr lang="ko-KR" altLang="en-US"/>
              <a:t>하이브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5636" y="2503500"/>
            <a:ext cx="11080750" cy="34274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 sz="3000"/>
              <a:t>하이브의 주요 비즈니스 전략 및 기업가정신 이해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/>
              <a:t>    레이블 시스템을 통하여 독립성을 보장하고 협업을 통한 글로벌 확장</a:t>
            </a:r>
            <a:r>
              <a:rPr lang="en-US" altLang="ko-KR"/>
              <a:t>(</a:t>
            </a:r>
            <a:r>
              <a:rPr lang="ko-KR" altLang="en-US"/>
              <a:t>빅히트</a:t>
            </a:r>
            <a:r>
              <a:rPr lang="en-US" altLang="ko-KR"/>
              <a:t>,</a:t>
            </a:r>
            <a:r>
              <a:rPr lang="ko-KR" altLang="en-US"/>
              <a:t> 어도어 등</a:t>
            </a:r>
            <a:r>
              <a:rPr lang="en-US" altLang="ko-KR"/>
              <a:t>)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위버스를 통한 아티스트와 팬의 직접적인 소통 강조 </a:t>
            </a:r>
            <a:r>
              <a:rPr lang="en-US" altLang="ko-KR"/>
              <a:t>-</a:t>
            </a:r>
            <a:r>
              <a:rPr lang="ko-KR" altLang="en-US"/>
              <a:t> 팬덤 비즈니스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글로벌 </a:t>
            </a:r>
            <a:r>
              <a:rPr lang="en-US" altLang="ko-KR"/>
              <a:t>&amp;</a:t>
            </a:r>
            <a:r>
              <a:rPr lang="ko-KR" altLang="en-US"/>
              <a:t> 로컬 전략 </a:t>
            </a:r>
            <a:r>
              <a:rPr lang="en-US" altLang="ko-KR"/>
              <a:t>-</a:t>
            </a:r>
            <a:r>
              <a:rPr lang="ko-KR" altLang="en-US"/>
              <a:t> 하이브 아메리카 설립</a:t>
            </a:r>
            <a:r>
              <a:rPr lang="en-US" altLang="ko-KR"/>
              <a:t>,</a:t>
            </a:r>
            <a:r>
              <a:rPr lang="ko-KR" altLang="en-US"/>
              <a:t> 일본 동남아 등 현지 특화된 </a:t>
            </a:r>
            <a:r>
              <a:rPr lang="en-US" altLang="ko-KR"/>
              <a:t>K-POP</a:t>
            </a:r>
            <a:r>
              <a:rPr lang="ko-KR" altLang="en-US"/>
              <a:t>그룹 론칭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테크놀로지 </a:t>
            </a:r>
            <a:r>
              <a:rPr lang="en-US" altLang="ko-KR"/>
              <a:t>+</a:t>
            </a:r>
            <a:r>
              <a:rPr lang="ko-KR" altLang="en-US"/>
              <a:t> 엔터의 새로운 플랫폼 개발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#</a:t>
            </a:r>
            <a:r>
              <a:rPr lang="ko-KR" altLang="en-US"/>
              <a:t>혁신 </a:t>
            </a:r>
            <a:r>
              <a:rPr lang="en-US" altLang="ko-KR"/>
              <a:t>#</a:t>
            </a:r>
            <a:r>
              <a:rPr lang="ko-KR" altLang="en-US"/>
              <a:t>도전정신 </a:t>
            </a:r>
            <a:r>
              <a:rPr lang="en-US" altLang="ko-KR"/>
              <a:t>#</a:t>
            </a:r>
            <a:r>
              <a:rPr lang="ko-KR" altLang="en-US"/>
              <a:t>창의성 </a:t>
            </a:r>
            <a:r>
              <a:rPr lang="en-US" altLang="ko-KR"/>
              <a:t>#</a:t>
            </a:r>
            <a:r>
              <a:rPr lang="ko-KR" altLang="en-US"/>
              <a:t>글로벌감각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pic>
        <p:nvPicPr>
          <p:cNvPr id="7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38367" y="1703399"/>
            <a:ext cx="9915266" cy="4894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52525" y="1583021"/>
            <a:ext cx="9886950" cy="4888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pic>
        <p:nvPicPr>
          <p:cNvPr id="12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89007" y="1493849"/>
            <a:ext cx="9813986" cy="4915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pic>
        <p:nvPicPr>
          <p:cNvPr id="1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322301" y="1591286"/>
            <a:ext cx="9547397" cy="4990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pic>
        <p:nvPicPr>
          <p:cNvPr id="14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800707" y="0"/>
            <a:ext cx="484882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5625" y="198450"/>
            <a:ext cx="11080750" cy="633252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자기소개서를 효과적으로 쓰는 방법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자기소개서는 단순히 본인을 소개하는 글이 아니라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지원하는 회사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직무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에 적합한 인재임을 증명하는 문서이다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차별화된 경험과 강점을 강조하는 것이 중요하다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스토리텔링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을 활용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단순히 스펙을 나열하는 게 아니라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자신만의 경험과 강점을 이야기로 풀어내기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지원 직무와 관련된 구체적인 사례를 넣어 설득력 강화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왜 이 직무를 선택했는가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?"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에 대한 자기만의 동기를 담기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✅</a:t>
            </a: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※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 나쁜 예시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단순 나열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저는 콘텐츠 기획에 관심이 많아 여러 프로젝트에 참여했습니다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. SNS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마케팅과 영상 편집을 할 수 있으며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글로벌 팬덤에 대한 이해도 있습니다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."</a:t>
            </a: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✅ </a:t>
            </a: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※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좋은 예시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스토리텔링 적용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전 세계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K-POP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팬들이 어떻게 콘텐츠를 소비하는지 궁금해 자체적으로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SNS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분석 프로젝트를 진행했습니다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유튜브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·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틱톡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·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인스타그램에서 특정 콘텐츠의 반응 차이를 비교하며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글로벌 팬덤의 콘</a:t>
            </a: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텐츠 소비 패턴을 발견했습니다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이를 바탕으로 실전 마케팅 캠페인을 기획하여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조회수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100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만 회를 달성한 경험이 있습니다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."</a:t>
            </a: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"STAR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기법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으로 강점 어필하기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S (Situation):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어떤 상황이었는가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?</a:t>
            </a: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T (Task):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해결해야 할 과제는 무엇이었는가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?</a:t>
            </a: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A (Action):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내가 한 구체적인 행동은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?</a:t>
            </a: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R (Result):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결과적으로 무엇을 성취했는가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?</a:t>
            </a: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회사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&amp;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직무와 연결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하는 문장 포함하기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내가 왜 회사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혹은 특정 직무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에 적합한 인재인지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를 명확하게 언급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회사의 기업가정신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미션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사업 방향과 연결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내 경험이 회사에서 어떻게 활용될 수 있는지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어필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숫자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&amp;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결과 중심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으로 작성하기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경험을 단순히 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참여했다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가 아니라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어떤 성과를 냈는지 구체적으로 작성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✔ 가능하면 숫자</a:t>
            </a:r>
            <a:r>
              <a:rPr xmlns:mc="http://schemas.openxmlformats.org/markup-compatibility/2006" xmlns:hp="http://schemas.haansoft.com/office/presentation/8.0" lang="EN-US" sz="3000" b="0" i="0" u="none" strike="noStrike" mc:Ignorable="hp" hp:hslEmbossed="0"/>
              <a:t>(%)</a:t>
            </a:r>
            <a:r>
              <a:rPr xmlns:mc="http://schemas.openxmlformats.org/markup-compatibility/2006" xmlns:hp="http://schemas.haansoft.com/office/presentation/8.0" sz="3000" b="0" i="0" u="none" strike="noStrike" mc:Ignorable="hp" hp:hslEmbossed="0"/>
              <a:t>를 활용해 임팩트 있는 문장 만들기</a:t>
            </a:r>
            <a:endParaRPr xmlns:mc="http://schemas.openxmlformats.org/markup-compatibility/2006" xmlns:hp="http://schemas.haansoft.com/office/presentation/8.0" sz="3000" b="0" i="0" u="none" strike="noStrike" mc:Ignorable="hp" hp:hslEmbossed="0"/>
          </a:p>
          <a:p>
            <a:pPr marL="0" lvl="0" indent="0"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pic>
        <p:nvPicPr>
          <p:cNvPr id="7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100511" y="2069312"/>
            <a:ext cx="3990975" cy="399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1837" y="2084399"/>
            <a:ext cx="10728325" cy="3227375"/>
          </a:xfrm>
        </p:spPr>
        <p:txBody>
          <a:bodyPr/>
          <a:lstStyle/>
          <a:p>
            <a:pPr lvl="0">
              <a:defRPr/>
            </a:pPr>
            <a:r>
              <a:rPr lang="ko-KR" altLang="en-US" sz="3000"/>
              <a:t>엔터테인먼트 기업의 주요분야</a:t>
            </a:r>
            <a:r>
              <a:rPr lang="ko-KR" altLang="en-US"/>
              <a:t> 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음악산업 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방송 및 미디어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영화 및 영상 산업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게임 및 인터렉티브 콘텐츠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공연</a:t>
            </a:r>
            <a:r>
              <a:rPr lang="en-US" altLang="ko-KR"/>
              <a:t>,</a:t>
            </a:r>
            <a:r>
              <a:rPr lang="ko-KR" altLang="en-US"/>
              <a:t> 문화사업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1837" y="2055825"/>
            <a:ext cx="11080750" cy="34274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 sz="3000"/>
              <a:t>엔터테인먼트 기업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/>
              <a:t>   </a:t>
            </a:r>
            <a:r>
              <a:rPr lang="ko-KR" altLang="en-US">
                <a:solidFill>
                  <a:srgbClr val="ffffff"/>
                </a:solidFill>
              </a:rPr>
              <a:t> 🎵 음악 &amp; 아이돌 기획사: HYBE, SM, YG, JYP, 카카오엔터테인먼트</a:t>
            </a:r>
            <a:endParaRPr lang="ko-KR" altLang="en-US">
              <a:solidFill>
                <a:srgbClr val="ffffff"/>
              </a:solidFill>
            </a:endParaRPr>
          </a:p>
          <a:p>
            <a:pPr marL="0" lvl="0" indent="0">
              <a:buNone/>
              <a:defRPr/>
            </a:pPr>
            <a:r>
              <a:rPr lang="ko-KR" altLang="en-US"/>
              <a:t>    📺 방송사 &amp; 콘텐츠 제작사: CJ ENM, 스튜디오드래곤, MBC, SBS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🎬 영화사: 롯데엔터테인먼트, 쇼박스, NEW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♬ 클래식 관련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SONY(</a:t>
            </a:r>
            <a:r>
              <a:rPr lang="ko-KR" altLang="en-US"/>
              <a:t>레이블</a:t>
            </a:r>
            <a:r>
              <a:rPr lang="en-US" altLang="ko-KR"/>
              <a:t>),</a:t>
            </a:r>
            <a:r>
              <a:rPr lang="ko-KR" altLang="en-US"/>
              <a:t> 마스트미디어</a:t>
            </a:r>
            <a:r>
              <a:rPr lang="en-US" altLang="ko-KR"/>
              <a:t>,</a:t>
            </a:r>
            <a:r>
              <a:rPr lang="ko-KR" altLang="en-US"/>
              <a:t> 서울시립교향악단</a:t>
            </a:r>
            <a:r>
              <a:rPr lang="en-US" altLang="ko-KR"/>
              <a:t>,</a:t>
            </a:r>
            <a:r>
              <a:rPr lang="ko-KR" altLang="en-US"/>
              <a:t> 국립합창단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65492" y="1770075"/>
            <a:ext cx="8013013" cy="4349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1837" y="2055825"/>
            <a:ext cx="11080750" cy="34274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 sz="3000"/>
              <a:t>엔터테인먼트 기업의 주요분야</a:t>
            </a:r>
            <a:r>
              <a:rPr lang="ko-KR" altLang="en-US"/>
              <a:t> 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음악산업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K-pop</a:t>
            </a:r>
            <a:r>
              <a:rPr lang="ko-KR" altLang="en-US"/>
              <a:t>가수</a:t>
            </a:r>
            <a:r>
              <a:rPr lang="en-US" altLang="ko-KR"/>
              <a:t>,</a:t>
            </a:r>
            <a:r>
              <a:rPr lang="ko-KR" altLang="en-US"/>
              <a:t> 아이돌 기획 및 매니지먼트 </a:t>
            </a:r>
            <a:r>
              <a:rPr lang="en-US" altLang="ko-KR"/>
              <a:t>/</a:t>
            </a:r>
            <a:r>
              <a:rPr lang="ko-KR" altLang="en-US"/>
              <a:t> 음원 제작 및 유통 </a:t>
            </a:r>
            <a:r>
              <a:rPr lang="en-US" altLang="ko-KR"/>
              <a:t>/</a:t>
            </a:r>
            <a:r>
              <a:rPr lang="ko-KR" altLang="en-US"/>
              <a:t> 공연 기획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방송 및 미디어 </a:t>
            </a:r>
            <a:r>
              <a:rPr lang="en-US" altLang="ko-KR"/>
              <a:t>:</a:t>
            </a:r>
            <a:r>
              <a:rPr lang="ko-KR" altLang="en-US"/>
              <a:t> 드라마</a:t>
            </a:r>
            <a:r>
              <a:rPr lang="en-US" altLang="ko-KR"/>
              <a:t>,</a:t>
            </a:r>
            <a:r>
              <a:rPr lang="ko-KR" altLang="en-US"/>
              <a:t> 예능 제작 및 유통 </a:t>
            </a:r>
            <a:r>
              <a:rPr lang="en-US" altLang="ko-KR"/>
              <a:t>/</a:t>
            </a:r>
            <a:r>
              <a:rPr lang="ko-KR" altLang="en-US"/>
              <a:t> 유튜브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SNS</a:t>
            </a:r>
            <a:r>
              <a:rPr lang="ko-KR" altLang="en-US"/>
              <a:t>콘텐츠 기획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영화 및 영상 산업 </a:t>
            </a:r>
            <a:r>
              <a:rPr lang="en-US" altLang="ko-KR"/>
              <a:t>:</a:t>
            </a:r>
            <a:r>
              <a:rPr lang="ko-KR" altLang="en-US"/>
              <a:t> 영화 제작</a:t>
            </a:r>
            <a:r>
              <a:rPr lang="en-US" altLang="ko-KR"/>
              <a:t>,</a:t>
            </a:r>
            <a:r>
              <a:rPr lang="ko-KR" altLang="en-US"/>
              <a:t> 배급 </a:t>
            </a:r>
            <a:r>
              <a:rPr lang="en-US" altLang="ko-KR"/>
              <a:t>/</a:t>
            </a:r>
            <a:r>
              <a:rPr lang="ko-KR" altLang="en-US"/>
              <a:t> </a:t>
            </a:r>
            <a:r>
              <a:rPr lang="en-US" altLang="ko-KR"/>
              <a:t>OTT </a:t>
            </a:r>
            <a:r>
              <a:rPr lang="ko-KR" altLang="en-US"/>
              <a:t>콘텐츠 제작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게임 및 인터렉티브 콘텐츠 </a:t>
            </a:r>
            <a:r>
              <a:rPr lang="en-US" altLang="ko-KR"/>
              <a:t>:</a:t>
            </a:r>
            <a:r>
              <a:rPr lang="ko-KR" altLang="en-US"/>
              <a:t> 모바일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PC, </a:t>
            </a:r>
            <a:r>
              <a:rPr lang="ko-KR" altLang="en-US"/>
              <a:t>콘솔 게임 개발 및 서비스 </a:t>
            </a:r>
            <a:r>
              <a:rPr lang="en-US" altLang="ko-KR"/>
              <a:t>/</a:t>
            </a:r>
            <a:r>
              <a:rPr lang="ko-KR" altLang="en-US"/>
              <a:t> </a:t>
            </a:r>
            <a:r>
              <a:rPr lang="en-US" altLang="ko-KR"/>
              <a:t>VR(</a:t>
            </a:r>
            <a:r>
              <a:rPr lang="ko-KR" altLang="en-US"/>
              <a:t>가상현실</a:t>
            </a:r>
            <a:r>
              <a:rPr lang="en-US" altLang="ko-KR"/>
              <a:t>), AR(</a:t>
            </a:r>
            <a:r>
              <a:rPr lang="ko-KR" altLang="en-US"/>
              <a:t>증강현실</a:t>
            </a:r>
            <a:r>
              <a:rPr lang="en-US" altLang="ko-KR"/>
              <a:t>)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공연</a:t>
            </a:r>
            <a:r>
              <a:rPr lang="en-US" altLang="ko-KR"/>
              <a:t>,</a:t>
            </a:r>
            <a:r>
              <a:rPr lang="ko-KR" altLang="en-US"/>
              <a:t> 문화사업 </a:t>
            </a:r>
            <a:r>
              <a:rPr lang="en-US" altLang="ko-KR"/>
              <a:t>:</a:t>
            </a:r>
            <a:r>
              <a:rPr lang="ko-KR" altLang="en-US"/>
              <a:t> 뮤지컬</a:t>
            </a:r>
            <a:r>
              <a:rPr lang="en-US" altLang="ko-KR"/>
              <a:t>,</a:t>
            </a:r>
            <a:r>
              <a:rPr lang="ko-KR" altLang="en-US"/>
              <a:t> 연극</a:t>
            </a:r>
            <a:r>
              <a:rPr lang="en-US" altLang="ko-KR"/>
              <a:t>,</a:t>
            </a:r>
            <a:r>
              <a:rPr lang="ko-KR" altLang="en-US"/>
              <a:t> 클래식 공연기획 및 운영 </a:t>
            </a:r>
            <a:r>
              <a:rPr lang="en-US" altLang="ko-KR"/>
              <a:t>/</a:t>
            </a:r>
            <a:r>
              <a:rPr lang="ko-KR" altLang="en-US"/>
              <a:t> 팬미팅</a:t>
            </a:r>
            <a:r>
              <a:rPr lang="en-US" altLang="ko-KR"/>
              <a:t>,</a:t>
            </a:r>
            <a:r>
              <a:rPr lang="ko-KR" altLang="en-US"/>
              <a:t> 콘서트 등 이벤트 기획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1837" y="1779599"/>
            <a:ext cx="11080750" cy="4541825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 sz="3000"/>
              <a:t>엔터테인먼트 기업 주요 최신 트렌드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OTT </a:t>
            </a:r>
            <a:r>
              <a:rPr lang="ko-KR" altLang="en-US"/>
              <a:t>플랫폼 경쟁 심화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숏폼 콘텐츠 급성장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팬덤 비즈니스의 진화 </a:t>
            </a:r>
            <a:r>
              <a:rPr lang="en-US" altLang="ko-KR"/>
              <a:t>(</a:t>
            </a:r>
            <a:r>
              <a:rPr lang="ko-KR" altLang="en-US"/>
              <a:t>위버스</a:t>
            </a:r>
            <a:r>
              <a:rPr lang="en-US" altLang="ko-KR"/>
              <a:t>,</a:t>
            </a:r>
            <a:r>
              <a:rPr lang="ko-KR" altLang="en-US"/>
              <a:t> 버블 등</a:t>
            </a:r>
            <a:r>
              <a:rPr lang="en-US" altLang="ko-KR"/>
              <a:t>)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글로벌 시장의 </a:t>
            </a:r>
            <a:r>
              <a:rPr lang="en-US" altLang="ko-KR"/>
              <a:t>K</a:t>
            </a:r>
            <a:r>
              <a:rPr lang="ko-KR" altLang="en-US"/>
              <a:t>문화 위상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OTT</a:t>
            </a:r>
            <a:r>
              <a:rPr lang="ko-KR" altLang="en-US"/>
              <a:t>를 통한 </a:t>
            </a:r>
            <a:r>
              <a:rPr lang="en-US" altLang="ko-KR"/>
              <a:t>K-</a:t>
            </a:r>
            <a:r>
              <a:rPr lang="ko-KR" altLang="en-US"/>
              <a:t>무비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K-</a:t>
            </a:r>
            <a:r>
              <a:rPr lang="ko-KR" altLang="en-US"/>
              <a:t>드라마 수출 증가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엔터테인먼트 </a:t>
            </a:r>
            <a:r>
              <a:rPr lang="en-US" altLang="ko-KR"/>
              <a:t>x</a:t>
            </a:r>
            <a:r>
              <a:rPr lang="ko-KR" altLang="en-US"/>
              <a:t> 커머스 강화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클래식 단체의 디지털 혁신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K-</a:t>
            </a:r>
            <a:r>
              <a:rPr lang="ko-KR" altLang="en-US"/>
              <a:t>클래식 붐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탄소중립</a:t>
            </a:r>
            <a:r>
              <a:rPr lang="en-US" altLang="ko-KR"/>
              <a:t>,</a:t>
            </a:r>
            <a:r>
              <a:rPr lang="ko-KR" altLang="en-US"/>
              <a:t> 사회적 가치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20407478">
            <a:off x="8324524" y="1852890"/>
            <a:ext cx="2905034" cy="156871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rcRect t="14280" b="17640"/>
          <a:stretch>
            <a:fillRect/>
          </a:stretch>
        </p:blipFill>
        <p:spPr>
          <a:xfrm rot="21255868">
            <a:off x="6865006" y="4549011"/>
            <a:ext cx="5525759" cy="235134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557213">
            <a:off x="7300912" y="404811"/>
            <a:ext cx="1457324" cy="1457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1837" y="1484325"/>
            <a:ext cx="9556750" cy="4951400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ko-KR" altLang="en-US" sz="3000"/>
              <a:t>다양한 직무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/>
              <a:t>   연예인 매니저: 아티스트의 일정 관리, 활동 지원, 대외 커뮤니케이션을 담당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마케팅 기획: 프로모션 전략 수립, 브랜드 관리, 시장 분석 등을 통해 회사와 아티스트의 이미지를 구축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해외 영업: 글로벌 시장에서의 비즈니스 기회를 발굴하고 해외 파트너십을 관리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영상 디자이너 및 편집자: 뮤직비디오, 광고 등 다양한 영상 콘텐츠를 기획, 촬영, 편집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사운드 엔지니어: 음악 녹음, 믹싱, 마스터링 등 음향 관련 작업을 수행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제품 디자이너: 아티스트 관련 상품 및 굿즈를 디자인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콘텐츠 마케터: 디지털 콘텐츠 기획 및 배포 전략을 수립하고 실행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홍보 담당자: 언론 대응, 보도자료 작성 등 회사와 아티스트의 대외 홍보를 담당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AE(광고기획자): 광고 캠페인 기획 및 실행을 총괄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회계 및 재무 담당자: 재무 관리, 회계 처리, 예산 수립 등을 담당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IR·공시 담당자: 투자자 관계 관리 및 공시 업무를 수행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공간 디자이너: 사무실, 스튜디오 등 물리적 공간의 디자인과 최적화를 담당  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1837" y="2055825"/>
            <a:ext cx="11080750" cy="34274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 sz="3000"/>
              <a:t>주요 직무별 역할 및 요구 역량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/>
              <a:t>    경영 </a:t>
            </a:r>
            <a:r>
              <a:rPr lang="en-US" altLang="ko-KR"/>
              <a:t>/</a:t>
            </a:r>
            <a:r>
              <a:rPr lang="ko-KR" altLang="en-US"/>
              <a:t> 기획</a:t>
            </a:r>
            <a:r>
              <a:rPr lang="en-US" altLang="ko-KR"/>
              <a:t>:</a:t>
            </a:r>
            <a:r>
              <a:rPr lang="ko-KR" altLang="en-US"/>
              <a:t> 비즈니스 전략</a:t>
            </a:r>
            <a:r>
              <a:rPr lang="en-US" altLang="ko-KR"/>
              <a:t>,</a:t>
            </a:r>
            <a:r>
              <a:rPr lang="ko-KR" altLang="en-US"/>
              <a:t> 투자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IP(</a:t>
            </a:r>
            <a:r>
              <a:rPr lang="ko-KR" altLang="en-US"/>
              <a:t>지식재산</a:t>
            </a:r>
            <a:r>
              <a:rPr lang="en-US" altLang="ko-KR"/>
              <a:t>)</a:t>
            </a:r>
            <a:r>
              <a:rPr lang="ko-KR" altLang="en-US"/>
              <a:t>관리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r>
              <a:rPr lang="ko-KR" altLang="en-US">
                <a:solidFill>
                  <a:srgbClr val="ffffff"/>
                </a:solidFill>
              </a:rPr>
              <a:t>콘텐츠 제작</a:t>
            </a:r>
            <a:r>
              <a:rPr lang="en-US" altLang="ko-KR">
                <a:solidFill>
                  <a:srgbClr val="ffffff"/>
                </a:solidFill>
              </a:rPr>
              <a:t>:</a:t>
            </a:r>
            <a:r>
              <a:rPr lang="ko-KR" altLang="en-US"/>
              <a:t> 프로듀싱</a:t>
            </a:r>
            <a:r>
              <a:rPr lang="en-US" altLang="ko-KR"/>
              <a:t>,</a:t>
            </a:r>
            <a:r>
              <a:rPr lang="ko-KR" altLang="en-US"/>
              <a:t> 스토리텔링</a:t>
            </a:r>
            <a:r>
              <a:rPr lang="en-US" altLang="ko-KR"/>
              <a:t>,</a:t>
            </a:r>
            <a:r>
              <a:rPr lang="ko-KR" altLang="en-US"/>
              <a:t> 디지털 콘텐츠 제작 </a:t>
            </a:r>
            <a:r>
              <a:rPr lang="en-US" altLang="ko-KR"/>
              <a:t>-</a:t>
            </a:r>
            <a:r>
              <a:rPr lang="ko-KR" altLang="en-US"/>
              <a:t> 영상 제작</a:t>
            </a:r>
            <a:r>
              <a:rPr lang="en-US" altLang="ko-KR"/>
              <a:t>,</a:t>
            </a:r>
            <a:r>
              <a:rPr lang="ko-KR" altLang="en-US"/>
              <a:t> 트렌드 분석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r>
              <a:rPr lang="ko-KR" altLang="en-US">
                <a:solidFill>
                  <a:srgbClr val="ffffff"/>
                </a:solidFill>
              </a:rPr>
              <a:t>음악 </a:t>
            </a:r>
            <a:r>
              <a:rPr lang="en-US" altLang="ko-KR">
                <a:solidFill>
                  <a:srgbClr val="ffffff"/>
                </a:solidFill>
              </a:rPr>
              <a:t>/</a:t>
            </a:r>
            <a:r>
              <a:rPr lang="ko-KR" altLang="en-US">
                <a:solidFill>
                  <a:srgbClr val="ffffff"/>
                </a:solidFill>
              </a:rPr>
              <a:t> 공연</a:t>
            </a:r>
            <a:r>
              <a:rPr lang="en-US" altLang="ko-KR">
                <a:solidFill>
                  <a:srgbClr val="ffffff"/>
                </a:solidFill>
              </a:rPr>
              <a:t>:</a:t>
            </a:r>
            <a:r>
              <a:rPr lang="ko-KR" altLang="en-US"/>
              <a:t> </a:t>
            </a:r>
            <a:r>
              <a:rPr lang="en-US" altLang="ko-KR"/>
              <a:t>A&amp;R, </a:t>
            </a:r>
            <a:r>
              <a:rPr lang="ko-KR" altLang="en-US"/>
              <a:t>프로덕션</a:t>
            </a:r>
            <a:r>
              <a:rPr lang="en-US" altLang="ko-KR"/>
              <a:t>,</a:t>
            </a:r>
            <a:r>
              <a:rPr lang="ko-KR" altLang="en-US"/>
              <a:t> 공연기획 및 운영 </a:t>
            </a:r>
            <a:r>
              <a:rPr lang="en-US" altLang="ko-KR"/>
              <a:t>-</a:t>
            </a:r>
            <a:r>
              <a:rPr lang="ko-KR" altLang="en-US"/>
              <a:t> 음악 제작</a:t>
            </a:r>
            <a:r>
              <a:rPr lang="en-US" altLang="ko-KR"/>
              <a:t>,</a:t>
            </a:r>
            <a:r>
              <a:rPr lang="ko-KR" altLang="en-US"/>
              <a:t> 음원시장 이해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r>
              <a:rPr lang="ko-KR" altLang="en-US">
                <a:solidFill>
                  <a:srgbClr val="ffffff"/>
                </a:solidFill>
              </a:rPr>
              <a:t>디자인 </a:t>
            </a:r>
            <a:r>
              <a:rPr lang="en-US" altLang="ko-KR">
                <a:solidFill>
                  <a:srgbClr val="ffffff"/>
                </a:solidFill>
              </a:rPr>
              <a:t>/</a:t>
            </a:r>
            <a:r>
              <a:rPr lang="ko-KR" altLang="en-US">
                <a:solidFill>
                  <a:srgbClr val="ffffff"/>
                </a:solidFill>
              </a:rPr>
              <a:t> 영상 편집</a:t>
            </a:r>
            <a:r>
              <a:rPr lang="en-US" altLang="ko-KR">
                <a:solidFill>
                  <a:srgbClr val="ffffff"/>
                </a:solidFill>
              </a:rPr>
              <a:t>:</a:t>
            </a:r>
            <a:r>
              <a:rPr lang="ko-KR" altLang="en-US"/>
              <a:t> 포트폴리오 제출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20646044">
            <a:off x="7486647" y="3771898"/>
            <a:ext cx="4876797" cy="2743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4749" y="847800"/>
            <a:ext cx="10728322" cy="147732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엔터테인먼트기업 인재상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1837" y="2055825"/>
            <a:ext cx="11080750" cy="34274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 sz="3000"/>
              <a:t>포트폴리오 및 이력서 준비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/>
              <a:t>    아티스트 및 콘텐츠 기획 경험 쌓기 </a:t>
            </a:r>
            <a:r>
              <a:rPr lang="en-US" altLang="ko-KR"/>
              <a:t>(</a:t>
            </a:r>
            <a:r>
              <a:rPr lang="ko-KR" altLang="en-US"/>
              <a:t>유튜브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SNS</a:t>
            </a:r>
            <a:r>
              <a:rPr lang="ko-KR" altLang="en-US"/>
              <a:t>활동</a:t>
            </a:r>
            <a:r>
              <a:rPr lang="en-US" altLang="ko-KR"/>
              <a:t>)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공연</a:t>
            </a:r>
            <a:r>
              <a:rPr lang="en-US" altLang="ko-KR"/>
              <a:t>,</a:t>
            </a:r>
            <a:r>
              <a:rPr lang="ko-KR" altLang="en-US"/>
              <a:t> 페스티벌 기획 및 운영 등 실무 경험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실무 경험 강조 </a:t>
            </a:r>
            <a:r>
              <a:rPr lang="en-US" altLang="ko-KR"/>
              <a:t>(</a:t>
            </a:r>
            <a:r>
              <a:rPr lang="ko-KR" altLang="en-US"/>
              <a:t>인턴십</a:t>
            </a:r>
            <a:r>
              <a:rPr lang="en-US" altLang="ko-KR"/>
              <a:t>,</a:t>
            </a:r>
            <a:r>
              <a:rPr lang="ko-KR" altLang="en-US"/>
              <a:t> 프로젝트 참여</a:t>
            </a:r>
            <a:r>
              <a:rPr lang="en-US" altLang="ko-KR"/>
              <a:t>,</a:t>
            </a:r>
            <a:r>
              <a:rPr lang="ko-KR" altLang="en-US"/>
              <a:t> 개인 콘텐츠</a:t>
            </a:r>
            <a:r>
              <a:rPr lang="en-US" altLang="ko-KR"/>
              <a:t>)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콘텐츠 기획서</a:t>
            </a:r>
            <a:r>
              <a:rPr lang="en-US" altLang="ko-KR"/>
              <a:t>,</a:t>
            </a:r>
            <a:r>
              <a:rPr lang="ko-KR" altLang="en-US"/>
              <a:t> 마케팅 사례 등 구체적 자료 포함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→ 숫자로 수치화 해서 표기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929067" y="790575"/>
            <a:ext cx="2106190" cy="415289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57293" y="1457324"/>
            <a:ext cx="2614891" cy="5155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703</ep:Words>
  <ep:PresentationFormat>와이드스크린</ep:PresentationFormat>
  <ep:Paragraphs>103</ep:Paragraphs>
  <ep:Slides>18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BlobVTI</vt:lpstr>
      <vt:lpstr>청년취업아카데미 엔터테인먼트 기업 인재상</vt:lpstr>
      <vt:lpstr>엔터테인먼트기업 인재상</vt:lpstr>
      <vt:lpstr>엔터테인먼트기업 인재상</vt:lpstr>
      <vt:lpstr>엔터테인먼트기업 인재상</vt:lpstr>
      <vt:lpstr>엔터테인먼트기업 인재상</vt:lpstr>
      <vt:lpstr>엔터테인먼트기업 인재상</vt:lpstr>
      <vt:lpstr>엔터테인먼트기업 인재상</vt:lpstr>
      <vt:lpstr>엔터테인먼트기업 인재상</vt:lpstr>
      <vt:lpstr>엔터테인먼트기업 인재상</vt:lpstr>
      <vt:lpstr>엔터테인먼트기업 인재상</vt:lpstr>
      <vt:lpstr>엔터테인먼트기업 인재상 (예:하이브)</vt:lpstr>
      <vt:lpstr>엔터테인먼트기업 인재상</vt:lpstr>
      <vt:lpstr>엔터테인먼트기업 인재상</vt:lpstr>
      <vt:lpstr>엔터테인먼트기업 인재상</vt:lpstr>
      <vt:lpstr>엔터테인먼트기업 인재상</vt:lpstr>
      <vt:lpstr>엔터테인먼트기업 인재상</vt:lpstr>
      <vt:lpstr>슬라이드 17</vt:lpstr>
      <vt:lpstr>엔터테인먼트기업 인재상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2023-03-12T08:06:00.000</dcterms:created>
  <dc:creator>3254</dc:creator>
  <cp:lastModifiedBy>TheGood</cp:lastModifiedBy>
  <dcterms:modified xsi:type="dcterms:W3CDTF">2025-03-31T16:07:22.464</dcterms:modified>
  <cp:revision>64</cp:revision>
  <dc:title>예술경영의 이해</dc:title>
  <cp:version>0906.0100.01</cp:version>
</cp:coreProperties>
</file>